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30"/>
  </p:notesMasterIdLst>
  <p:sldIdLst>
    <p:sldId id="259" r:id="rId3"/>
    <p:sldId id="555" r:id="rId4"/>
    <p:sldId id="556" r:id="rId5"/>
    <p:sldId id="557" r:id="rId6"/>
    <p:sldId id="554" r:id="rId7"/>
    <p:sldId id="521" r:id="rId8"/>
    <p:sldId id="540" r:id="rId9"/>
    <p:sldId id="564" r:id="rId10"/>
    <p:sldId id="505" r:id="rId11"/>
    <p:sldId id="513" r:id="rId12"/>
    <p:sldId id="566" r:id="rId13"/>
    <p:sldId id="567" r:id="rId14"/>
    <p:sldId id="568" r:id="rId15"/>
    <p:sldId id="570" r:id="rId16"/>
    <p:sldId id="571" r:id="rId17"/>
    <p:sldId id="572" r:id="rId18"/>
    <p:sldId id="573" r:id="rId19"/>
    <p:sldId id="563" r:id="rId20"/>
    <p:sldId id="574" r:id="rId21"/>
    <p:sldId id="516" r:id="rId22"/>
    <p:sldId id="507" r:id="rId23"/>
    <p:sldId id="517" r:id="rId24"/>
    <p:sldId id="520" r:id="rId25"/>
    <p:sldId id="536" r:id="rId26"/>
    <p:sldId id="537" r:id="rId27"/>
    <p:sldId id="538" r:id="rId28"/>
    <p:sldId id="257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DDA"/>
    <a:srgbClr val="FFC000"/>
    <a:srgbClr val="8EB4E3"/>
    <a:srgbClr val="F5F5F5"/>
    <a:srgbClr val="0091FE"/>
    <a:srgbClr val="66D9E8"/>
    <a:srgbClr val="005DA2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294" autoAdjust="0"/>
    <p:restoredTop sz="94712" autoAdjust="0"/>
  </p:normalViewPr>
  <p:slideViewPr>
    <p:cSldViewPr>
      <p:cViewPr>
        <p:scale>
          <a:sx n="100" d="100"/>
          <a:sy n="100" d="100"/>
        </p:scale>
        <p:origin x="84" y="72"/>
      </p:cViewPr>
      <p:guideLst>
        <p:guide orient="horz" pos="168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767499-E50A-43CD-9A8D-0A3998188BB3}" type="doc">
      <dgm:prSet loTypeId="urn:microsoft.com/office/officeart/2005/8/layout/cycle3#1" loCatId="cycle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B678BBF0-CC9E-4749-BCC5-520BBAD3B117}">
      <dgm:prSet phldrT="[文本]"/>
      <dgm:spPr/>
      <dgm:t>
        <a:bodyPr/>
        <a:lstStyle/>
        <a:p>
          <a:r>
            <a:rPr lang="zh-CN" altLang="en-US" dirty="0"/>
            <a:t>完美目标</a:t>
          </a:r>
        </a:p>
      </dgm:t>
    </dgm:pt>
    <dgm:pt modelId="{26A0C56E-D8C0-41A8-BF0F-CF6A5E3284F0}" type="parTrans" cxnId="{D415F7BE-E543-4F15-BD8B-FC4624778164}">
      <dgm:prSet/>
      <dgm:spPr/>
      <dgm:t>
        <a:bodyPr/>
        <a:lstStyle/>
        <a:p>
          <a:endParaRPr lang="zh-CN" altLang="en-US"/>
        </a:p>
      </dgm:t>
    </dgm:pt>
    <dgm:pt modelId="{395E84A5-D8F3-4BE4-914C-A465A757367B}" type="sibTrans" cxnId="{D415F7BE-E543-4F15-BD8B-FC4624778164}">
      <dgm:prSet/>
      <dgm:spPr/>
      <dgm:t>
        <a:bodyPr/>
        <a:lstStyle/>
        <a:p>
          <a:endParaRPr lang="zh-CN" altLang="en-US"/>
        </a:p>
      </dgm:t>
    </dgm:pt>
    <dgm:pt modelId="{941DB850-8A38-454D-BDA4-78D7C897FC4D}">
      <dgm:prSet phldrT="[文本]"/>
      <dgm:spPr/>
      <dgm:t>
        <a:bodyPr/>
        <a:lstStyle/>
        <a:p>
          <a:r>
            <a:rPr lang="zh-CN" altLang="en-US" dirty="0"/>
            <a:t>组织构建</a:t>
          </a:r>
        </a:p>
      </dgm:t>
    </dgm:pt>
    <dgm:pt modelId="{831BACFD-9644-4245-8341-C93ABA9C7E20}" type="parTrans" cxnId="{42C6641B-F9DD-46ED-B066-CC782FF47657}">
      <dgm:prSet/>
      <dgm:spPr/>
      <dgm:t>
        <a:bodyPr/>
        <a:lstStyle/>
        <a:p>
          <a:endParaRPr lang="zh-CN" altLang="en-US"/>
        </a:p>
      </dgm:t>
    </dgm:pt>
    <dgm:pt modelId="{8DD55EB4-0119-4110-B629-B4B8C7CF8CE9}" type="sibTrans" cxnId="{42C6641B-F9DD-46ED-B066-CC782FF47657}">
      <dgm:prSet/>
      <dgm:spPr/>
      <dgm:t>
        <a:bodyPr/>
        <a:lstStyle/>
        <a:p>
          <a:endParaRPr lang="zh-CN" altLang="en-US"/>
        </a:p>
      </dgm:t>
    </dgm:pt>
    <dgm:pt modelId="{D7CF3555-C921-40BA-8C76-A4F18F22FA21}">
      <dgm:prSet phldrT="[文本]"/>
      <dgm:spPr/>
      <dgm:t>
        <a:bodyPr/>
        <a:lstStyle/>
        <a:p>
          <a:r>
            <a:rPr lang="zh-CN" altLang="en-US" dirty="0"/>
            <a:t>人才配置</a:t>
          </a:r>
        </a:p>
      </dgm:t>
    </dgm:pt>
    <dgm:pt modelId="{A3925949-A88E-4B51-8DC6-0F352E2A3168}" type="parTrans" cxnId="{EDED534A-7469-4B92-B034-CD468CB10242}">
      <dgm:prSet/>
      <dgm:spPr/>
      <dgm:t>
        <a:bodyPr/>
        <a:lstStyle/>
        <a:p>
          <a:endParaRPr lang="zh-CN" altLang="en-US"/>
        </a:p>
      </dgm:t>
    </dgm:pt>
    <dgm:pt modelId="{90709791-F7A7-40EE-8616-BC1145136D9B}" type="sibTrans" cxnId="{EDED534A-7469-4B92-B034-CD468CB10242}">
      <dgm:prSet/>
      <dgm:spPr/>
      <dgm:t>
        <a:bodyPr/>
        <a:lstStyle/>
        <a:p>
          <a:endParaRPr lang="zh-CN" altLang="en-US"/>
        </a:p>
      </dgm:t>
    </dgm:pt>
    <dgm:pt modelId="{5D2CBCAC-4088-4188-AB68-AAFD4CA4FC5A}">
      <dgm:prSet phldrT="[文本]"/>
      <dgm:spPr/>
      <dgm:t>
        <a:bodyPr/>
        <a:lstStyle/>
        <a:p>
          <a:r>
            <a:rPr lang="zh-CN" altLang="en-US" dirty="0"/>
            <a:t>批斗或宣言</a:t>
          </a:r>
        </a:p>
      </dgm:t>
    </dgm:pt>
    <dgm:pt modelId="{A070FF81-37EC-453E-B960-08939D7E565B}" type="parTrans" cxnId="{CE7FB992-904D-4340-B933-80B5C74A475C}">
      <dgm:prSet/>
      <dgm:spPr/>
      <dgm:t>
        <a:bodyPr/>
        <a:lstStyle/>
        <a:p>
          <a:endParaRPr lang="zh-CN" altLang="en-US"/>
        </a:p>
      </dgm:t>
    </dgm:pt>
    <dgm:pt modelId="{516D82B7-F166-4BD2-B73D-00DF00150647}" type="sibTrans" cxnId="{CE7FB992-904D-4340-B933-80B5C74A475C}">
      <dgm:prSet/>
      <dgm:spPr/>
      <dgm:t>
        <a:bodyPr/>
        <a:lstStyle/>
        <a:p>
          <a:endParaRPr lang="zh-CN" altLang="en-US"/>
        </a:p>
      </dgm:t>
    </dgm:pt>
    <dgm:pt modelId="{F2DE8D13-A7E8-4265-B9A6-534A882C53F0}">
      <dgm:prSet phldrT="[文本]"/>
      <dgm:spPr/>
      <dgm:t>
        <a:bodyPr/>
        <a:lstStyle/>
        <a:p>
          <a:r>
            <a:rPr lang="zh-CN" altLang="en-US" dirty="0"/>
            <a:t>精彩的发布</a:t>
          </a:r>
        </a:p>
      </dgm:t>
    </dgm:pt>
    <dgm:pt modelId="{082E1A4C-B975-4D7B-BD5F-731E41C864D7}" type="parTrans" cxnId="{932AE644-3D52-4FE7-9621-05451AD10566}">
      <dgm:prSet/>
      <dgm:spPr/>
      <dgm:t>
        <a:bodyPr/>
        <a:lstStyle/>
        <a:p>
          <a:endParaRPr lang="zh-CN" altLang="en-US"/>
        </a:p>
      </dgm:t>
    </dgm:pt>
    <dgm:pt modelId="{095836EA-B7B9-4350-825D-FF1AB2386AFE}" type="sibTrans" cxnId="{932AE644-3D52-4FE7-9621-05451AD10566}">
      <dgm:prSet/>
      <dgm:spPr/>
      <dgm:t>
        <a:bodyPr/>
        <a:lstStyle/>
        <a:p>
          <a:endParaRPr lang="zh-CN" altLang="en-US"/>
        </a:p>
      </dgm:t>
    </dgm:pt>
    <dgm:pt modelId="{BD6472FB-E4EF-48FB-80AA-3D73F8A84D5E}" type="pres">
      <dgm:prSet presAssocID="{18767499-E50A-43CD-9A8D-0A3998188B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54F1EF-765B-4EEA-BEFD-93FE2045510A}" type="pres">
      <dgm:prSet presAssocID="{18767499-E50A-43CD-9A8D-0A3998188BB3}" presName="cycle" presStyleCnt="0"/>
      <dgm:spPr/>
    </dgm:pt>
    <dgm:pt modelId="{C1B57E9F-AFA9-4DEF-8FD5-3CCA5AFA6442}" type="pres">
      <dgm:prSet presAssocID="{B678BBF0-CC9E-4749-BCC5-520BBAD3B117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32DBBB-BD7B-4456-BD0D-3F7D3C414713}" type="pres">
      <dgm:prSet presAssocID="{395E84A5-D8F3-4BE4-914C-A465A757367B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F7E548C3-28C4-4631-BA8E-DE0268497984}" type="pres">
      <dgm:prSet presAssocID="{941DB850-8A38-454D-BDA4-78D7C897FC4D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1D08D7-6E0A-4DF6-BFA9-7879D785415A}" type="pres">
      <dgm:prSet presAssocID="{D7CF3555-C921-40BA-8C76-A4F18F22FA21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2235C6-BA25-4C41-A4E6-7678F4DAB1A9}" type="pres">
      <dgm:prSet presAssocID="{5D2CBCAC-4088-4188-AB68-AAFD4CA4FC5A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53276A-AE56-4BE8-AA63-D77316DCEF82}" type="pres">
      <dgm:prSet presAssocID="{F2DE8D13-A7E8-4265-B9A6-534A882C53F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8F1C60-9C39-4595-820F-E3F16C47EED3}" type="presOf" srcId="{5D2CBCAC-4088-4188-AB68-AAFD4CA4FC5A}" destId="{472235C6-BA25-4C41-A4E6-7678F4DAB1A9}" srcOrd="0" destOrd="0" presId="urn:microsoft.com/office/officeart/2005/8/layout/cycle3#1"/>
    <dgm:cxn modelId="{EDED534A-7469-4B92-B034-CD468CB10242}" srcId="{18767499-E50A-43CD-9A8D-0A3998188BB3}" destId="{D7CF3555-C921-40BA-8C76-A4F18F22FA21}" srcOrd="2" destOrd="0" parTransId="{A3925949-A88E-4B51-8DC6-0F352E2A3168}" sibTransId="{90709791-F7A7-40EE-8616-BC1145136D9B}"/>
    <dgm:cxn modelId="{F4297EB6-78D5-4547-B5E0-4FE196B8B8E9}" type="presOf" srcId="{D7CF3555-C921-40BA-8C76-A4F18F22FA21}" destId="{161D08D7-6E0A-4DF6-BFA9-7879D785415A}" srcOrd="0" destOrd="0" presId="urn:microsoft.com/office/officeart/2005/8/layout/cycle3#1"/>
    <dgm:cxn modelId="{301055AD-5261-4A56-BDD0-E89C325A62D4}" type="presOf" srcId="{395E84A5-D8F3-4BE4-914C-A465A757367B}" destId="{BA32DBBB-BD7B-4456-BD0D-3F7D3C414713}" srcOrd="0" destOrd="0" presId="urn:microsoft.com/office/officeart/2005/8/layout/cycle3#1"/>
    <dgm:cxn modelId="{932AE644-3D52-4FE7-9621-05451AD10566}" srcId="{18767499-E50A-43CD-9A8D-0A3998188BB3}" destId="{F2DE8D13-A7E8-4265-B9A6-534A882C53F0}" srcOrd="4" destOrd="0" parTransId="{082E1A4C-B975-4D7B-BD5F-731E41C864D7}" sibTransId="{095836EA-B7B9-4350-825D-FF1AB2386AFE}"/>
    <dgm:cxn modelId="{D415F7BE-E543-4F15-BD8B-FC4624778164}" srcId="{18767499-E50A-43CD-9A8D-0A3998188BB3}" destId="{B678BBF0-CC9E-4749-BCC5-520BBAD3B117}" srcOrd="0" destOrd="0" parTransId="{26A0C56E-D8C0-41A8-BF0F-CF6A5E3284F0}" sibTransId="{395E84A5-D8F3-4BE4-914C-A465A757367B}"/>
    <dgm:cxn modelId="{DBB20A4D-8968-494D-BCB2-5D5E56097EDC}" type="presOf" srcId="{F2DE8D13-A7E8-4265-B9A6-534A882C53F0}" destId="{EF53276A-AE56-4BE8-AA63-D77316DCEF82}" srcOrd="0" destOrd="0" presId="urn:microsoft.com/office/officeart/2005/8/layout/cycle3#1"/>
    <dgm:cxn modelId="{683F4377-47C4-4436-9007-109060D8D8AE}" type="presOf" srcId="{B678BBF0-CC9E-4749-BCC5-520BBAD3B117}" destId="{C1B57E9F-AFA9-4DEF-8FD5-3CCA5AFA6442}" srcOrd="0" destOrd="0" presId="urn:microsoft.com/office/officeart/2005/8/layout/cycle3#1"/>
    <dgm:cxn modelId="{CE7FB992-904D-4340-B933-80B5C74A475C}" srcId="{18767499-E50A-43CD-9A8D-0A3998188BB3}" destId="{5D2CBCAC-4088-4188-AB68-AAFD4CA4FC5A}" srcOrd="3" destOrd="0" parTransId="{A070FF81-37EC-453E-B960-08939D7E565B}" sibTransId="{516D82B7-F166-4BD2-B73D-00DF00150647}"/>
    <dgm:cxn modelId="{D8290047-F3CF-4487-9722-30653B6709AB}" type="presOf" srcId="{18767499-E50A-43CD-9A8D-0A3998188BB3}" destId="{BD6472FB-E4EF-48FB-80AA-3D73F8A84D5E}" srcOrd="0" destOrd="0" presId="urn:microsoft.com/office/officeart/2005/8/layout/cycle3#1"/>
    <dgm:cxn modelId="{709C8004-6C5A-4CC3-8F6C-7FFA35607482}" type="presOf" srcId="{941DB850-8A38-454D-BDA4-78D7C897FC4D}" destId="{F7E548C3-28C4-4631-BA8E-DE0268497984}" srcOrd="0" destOrd="0" presId="urn:microsoft.com/office/officeart/2005/8/layout/cycle3#1"/>
    <dgm:cxn modelId="{42C6641B-F9DD-46ED-B066-CC782FF47657}" srcId="{18767499-E50A-43CD-9A8D-0A3998188BB3}" destId="{941DB850-8A38-454D-BDA4-78D7C897FC4D}" srcOrd="1" destOrd="0" parTransId="{831BACFD-9644-4245-8341-C93ABA9C7E20}" sibTransId="{8DD55EB4-0119-4110-B629-B4B8C7CF8CE9}"/>
    <dgm:cxn modelId="{C7E02E94-314A-4458-A9B5-F8A53FA5AB47}" type="presParOf" srcId="{BD6472FB-E4EF-48FB-80AA-3D73F8A84D5E}" destId="{2554F1EF-765B-4EEA-BEFD-93FE2045510A}" srcOrd="0" destOrd="0" presId="urn:microsoft.com/office/officeart/2005/8/layout/cycle3#1"/>
    <dgm:cxn modelId="{25C51B4C-9916-4B1F-BC4D-F81EBFA7F97A}" type="presParOf" srcId="{2554F1EF-765B-4EEA-BEFD-93FE2045510A}" destId="{C1B57E9F-AFA9-4DEF-8FD5-3CCA5AFA6442}" srcOrd="0" destOrd="0" presId="urn:microsoft.com/office/officeart/2005/8/layout/cycle3#1"/>
    <dgm:cxn modelId="{B22FDF00-382F-4304-B653-703F9B646ABD}" type="presParOf" srcId="{2554F1EF-765B-4EEA-BEFD-93FE2045510A}" destId="{BA32DBBB-BD7B-4456-BD0D-3F7D3C414713}" srcOrd="1" destOrd="0" presId="urn:microsoft.com/office/officeart/2005/8/layout/cycle3#1"/>
    <dgm:cxn modelId="{7E5D2221-4BCA-42C1-853A-7DA108279C37}" type="presParOf" srcId="{2554F1EF-765B-4EEA-BEFD-93FE2045510A}" destId="{F7E548C3-28C4-4631-BA8E-DE0268497984}" srcOrd="2" destOrd="0" presId="urn:microsoft.com/office/officeart/2005/8/layout/cycle3#1"/>
    <dgm:cxn modelId="{FE3EC12F-0B31-4AB1-BAD9-01CE98AAE3CA}" type="presParOf" srcId="{2554F1EF-765B-4EEA-BEFD-93FE2045510A}" destId="{161D08D7-6E0A-4DF6-BFA9-7879D785415A}" srcOrd="3" destOrd="0" presId="urn:microsoft.com/office/officeart/2005/8/layout/cycle3#1"/>
    <dgm:cxn modelId="{F35E43F6-ACAB-4B83-889A-80CDFA8F00C3}" type="presParOf" srcId="{2554F1EF-765B-4EEA-BEFD-93FE2045510A}" destId="{472235C6-BA25-4C41-A4E6-7678F4DAB1A9}" srcOrd="4" destOrd="0" presId="urn:microsoft.com/office/officeart/2005/8/layout/cycle3#1"/>
    <dgm:cxn modelId="{FA454612-C0F2-49DC-8D36-73E2BE07C179}" type="presParOf" srcId="{2554F1EF-765B-4EEA-BEFD-93FE2045510A}" destId="{EF53276A-AE56-4BE8-AA63-D77316DCEF82}" srcOrd="5" destOrd="0" presId="urn:microsoft.com/office/officeart/2005/8/layout/cycle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FD39C0-6299-4255-ACDA-4D356D872945}" type="doc">
      <dgm:prSet loTypeId="urn:microsoft.com/office/officeart/2005/8/layout/equation1" loCatId="process" qsTypeId="urn:microsoft.com/office/officeart/2005/8/quickstyle/simple1#2" qsCatId="simple" csTypeId="urn:microsoft.com/office/officeart/2005/8/colors/colorful1#2" csCatId="colorful" phldr="1"/>
      <dgm:spPr/>
    </dgm:pt>
    <dgm:pt modelId="{B7FDC7D3-24E1-4C08-82BA-C54D03401E42}">
      <dgm:prSet phldrT="[文本]"/>
      <dgm:spPr/>
      <dgm:t>
        <a:bodyPr/>
        <a:lstStyle/>
        <a:p>
          <a:r>
            <a:rPr lang="zh-CN" altLang="en-US" dirty="0"/>
            <a:t>近乎直觉的判断力</a:t>
          </a:r>
        </a:p>
      </dgm:t>
    </dgm:pt>
    <dgm:pt modelId="{A3FD4047-E1F3-4F62-B6DC-AA0395802AC7}" type="parTrans" cxnId="{912A3AFE-8D02-477C-8D85-B61309C7AD8B}">
      <dgm:prSet/>
      <dgm:spPr/>
      <dgm:t>
        <a:bodyPr/>
        <a:lstStyle/>
        <a:p>
          <a:endParaRPr lang="zh-CN" altLang="en-US"/>
        </a:p>
      </dgm:t>
    </dgm:pt>
    <dgm:pt modelId="{35A27B36-548F-4172-B4C3-EB80EBC2A672}" type="sibTrans" cxnId="{912A3AFE-8D02-477C-8D85-B61309C7AD8B}">
      <dgm:prSet/>
      <dgm:spPr/>
      <dgm:t>
        <a:bodyPr/>
        <a:lstStyle/>
        <a:p>
          <a:endParaRPr lang="zh-CN" altLang="en-US"/>
        </a:p>
      </dgm:t>
    </dgm:pt>
    <dgm:pt modelId="{9AF1B88B-2F96-4746-BA17-3810040A9724}">
      <dgm:prSet phldrT="[文本]"/>
      <dgm:spPr/>
      <dgm:t>
        <a:bodyPr/>
        <a:lstStyle/>
        <a:p>
          <a:r>
            <a:rPr lang="zh-CN" altLang="en-US" dirty="0"/>
            <a:t>自我坚持</a:t>
          </a:r>
        </a:p>
      </dgm:t>
    </dgm:pt>
    <dgm:pt modelId="{9889905C-EBCF-4CE4-9CE2-2EBB540354B7}" type="parTrans" cxnId="{3E216934-4692-4541-AFC7-BA5DC2245906}">
      <dgm:prSet/>
      <dgm:spPr/>
      <dgm:t>
        <a:bodyPr/>
        <a:lstStyle/>
        <a:p>
          <a:endParaRPr lang="zh-CN" altLang="en-US"/>
        </a:p>
      </dgm:t>
    </dgm:pt>
    <dgm:pt modelId="{71BE56BD-2B56-46DC-8980-9454A1964709}" type="sibTrans" cxnId="{3E216934-4692-4541-AFC7-BA5DC2245906}">
      <dgm:prSet/>
      <dgm:spPr/>
      <dgm:t>
        <a:bodyPr/>
        <a:lstStyle/>
        <a:p>
          <a:endParaRPr lang="zh-CN" altLang="en-US"/>
        </a:p>
      </dgm:t>
    </dgm:pt>
    <dgm:pt modelId="{84C4F998-7370-4B5E-ABF4-6F18FDE9AC87}">
      <dgm:prSet phldrT="[文本]"/>
      <dgm:spPr/>
      <dgm:t>
        <a:bodyPr/>
        <a:lstStyle/>
        <a:p>
          <a:r>
            <a:rPr lang="zh-CN" altLang="en-US" dirty="0"/>
            <a:t>完美主义</a:t>
          </a:r>
        </a:p>
      </dgm:t>
    </dgm:pt>
    <dgm:pt modelId="{AC282C77-747C-4C05-BE7C-09D7C24CA0E5}" type="parTrans" cxnId="{9F3A1D82-9BA7-4BE8-BAAE-878EE3DDD51F}">
      <dgm:prSet/>
      <dgm:spPr/>
      <dgm:t>
        <a:bodyPr/>
        <a:lstStyle/>
        <a:p>
          <a:endParaRPr lang="zh-CN" altLang="en-US"/>
        </a:p>
      </dgm:t>
    </dgm:pt>
    <dgm:pt modelId="{2565CE68-DAC5-44CA-B09C-4F91D2A3785F}" type="sibTrans" cxnId="{9F3A1D82-9BA7-4BE8-BAAE-878EE3DDD51F}">
      <dgm:prSet/>
      <dgm:spPr/>
      <dgm:t>
        <a:bodyPr/>
        <a:lstStyle/>
        <a:p>
          <a:endParaRPr lang="zh-CN" altLang="en-US"/>
        </a:p>
      </dgm:t>
    </dgm:pt>
    <dgm:pt modelId="{875C4B27-A7BE-415C-8A00-D5D4E91771C5}" type="pres">
      <dgm:prSet presAssocID="{21FD39C0-6299-4255-ACDA-4D356D872945}" presName="linearFlow" presStyleCnt="0">
        <dgm:presLayoutVars>
          <dgm:dir/>
          <dgm:resizeHandles val="exact"/>
        </dgm:presLayoutVars>
      </dgm:prSet>
      <dgm:spPr/>
    </dgm:pt>
    <dgm:pt modelId="{026E5B0B-AD8E-4E74-8023-0430D690D0E4}" type="pres">
      <dgm:prSet presAssocID="{B7FDC7D3-24E1-4C08-82BA-C54D03401E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A9F470-C5A2-4F16-93CB-7E684FB3A9D3}" type="pres">
      <dgm:prSet presAssocID="{35A27B36-548F-4172-B4C3-EB80EBC2A672}" presName="spacerL" presStyleCnt="0"/>
      <dgm:spPr/>
    </dgm:pt>
    <dgm:pt modelId="{0ECFAC11-FA79-4EF8-87F5-D961D8C37DB5}" type="pres">
      <dgm:prSet presAssocID="{35A27B36-548F-4172-B4C3-EB80EBC2A672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604AE60A-3449-403E-8CD2-07E280869644}" type="pres">
      <dgm:prSet presAssocID="{35A27B36-548F-4172-B4C3-EB80EBC2A672}" presName="spacerR" presStyleCnt="0"/>
      <dgm:spPr/>
    </dgm:pt>
    <dgm:pt modelId="{1337EFD5-5117-4D9C-B062-48010F163FF6}" type="pres">
      <dgm:prSet presAssocID="{9AF1B88B-2F96-4746-BA17-3810040A972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8894F2-0305-4376-86D4-98BF1152DAE6}" type="pres">
      <dgm:prSet presAssocID="{71BE56BD-2B56-46DC-8980-9454A1964709}" presName="spacerL" presStyleCnt="0"/>
      <dgm:spPr/>
    </dgm:pt>
    <dgm:pt modelId="{87A86B74-6CC1-4DB9-9295-174BFEEEAB1B}" type="pres">
      <dgm:prSet presAssocID="{71BE56BD-2B56-46DC-8980-9454A1964709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C30C8F52-4FF4-446F-A77C-A81BE4062F02}" type="pres">
      <dgm:prSet presAssocID="{71BE56BD-2B56-46DC-8980-9454A1964709}" presName="spacerR" presStyleCnt="0"/>
      <dgm:spPr/>
    </dgm:pt>
    <dgm:pt modelId="{C0D843CF-9022-4E30-A15D-D1D7622B1808}" type="pres">
      <dgm:prSet presAssocID="{84C4F998-7370-4B5E-ABF4-6F18FDE9AC8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08322-0D6B-4258-9A17-31DE6A1BD186}" type="presOf" srcId="{21FD39C0-6299-4255-ACDA-4D356D872945}" destId="{875C4B27-A7BE-415C-8A00-D5D4E91771C5}" srcOrd="0" destOrd="0" presId="urn:microsoft.com/office/officeart/2005/8/layout/equation1"/>
    <dgm:cxn modelId="{9F3A1D82-9BA7-4BE8-BAAE-878EE3DDD51F}" srcId="{21FD39C0-6299-4255-ACDA-4D356D872945}" destId="{84C4F998-7370-4B5E-ABF4-6F18FDE9AC87}" srcOrd="2" destOrd="0" parTransId="{AC282C77-747C-4C05-BE7C-09D7C24CA0E5}" sibTransId="{2565CE68-DAC5-44CA-B09C-4F91D2A3785F}"/>
    <dgm:cxn modelId="{7F1B67D3-AF06-4FF9-869F-CB955A68010C}" type="presOf" srcId="{9AF1B88B-2F96-4746-BA17-3810040A9724}" destId="{1337EFD5-5117-4D9C-B062-48010F163FF6}" srcOrd="0" destOrd="0" presId="urn:microsoft.com/office/officeart/2005/8/layout/equation1"/>
    <dgm:cxn modelId="{4C03400D-F68E-43BB-8B0A-F7CC956A0D60}" type="presOf" srcId="{B7FDC7D3-24E1-4C08-82BA-C54D03401E42}" destId="{026E5B0B-AD8E-4E74-8023-0430D690D0E4}" srcOrd="0" destOrd="0" presId="urn:microsoft.com/office/officeart/2005/8/layout/equation1"/>
    <dgm:cxn modelId="{D05CA888-62E1-42F2-994D-9DB963D3146C}" type="presOf" srcId="{71BE56BD-2B56-46DC-8980-9454A1964709}" destId="{87A86B74-6CC1-4DB9-9295-174BFEEEAB1B}" srcOrd="0" destOrd="0" presId="urn:microsoft.com/office/officeart/2005/8/layout/equation1"/>
    <dgm:cxn modelId="{A5C33E0D-57CD-492F-8FE9-67B8AE48C319}" type="presOf" srcId="{84C4F998-7370-4B5E-ABF4-6F18FDE9AC87}" destId="{C0D843CF-9022-4E30-A15D-D1D7622B1808}" srcOrd="0" destOrd="0" presId="urn:microsoft.com/office/officeart/2005/8/layout/equation1"/>
    <dgm:cxn modelId="{3E216934-4692-4541-AFC7-BA5DC2245906}" srcId="{21FD39C0-6299-4255-ACDA-4D356D872945}" destId="{9AF1B88B-2F96-4746-BA17-3810040A9724}" srcOrd="1" destOrd="0" parTransId="{9889905C-EBCF-4CE4-9CE2-2EBB540354B7}" sibTransId="{71BE56BD-2B56-46DC-8980-9454A1964709}"/>
    <dgm:cxn modelId="{E69A01E0-B53F-4770-A3F9-4AFF7DCB5982}" type="presOf" srcId="{35A27B36-548F-4172-B4C3-EB80EBC2A672}" destId="{0ECFAC11-FA79-4EF8-87F5-D961D8C37DB5}" srcOrd="0" destOrd="0" presId="urn:microsoft.com/office/officeart/2005/8/layout/equation1"/>
    <dgm:cxn modelId="{912A3AFE-8D02-477C-8D85-B61309C7AD8B}" srcId="{21FD39C0-6299-4255-ACDA-4D356D872945}" destId="{B7FDC7D3-24E1-4C08-82BA-C54D03401E42}" srcOrd="0" destOrd="0" parTransId="{A3FD4047-E1F3-4F62-B6DC-AA0395802AC7}" sibTransId="{35A27B36-548F-4172-B4C3-EB80EBC2A672}"/>
    <dgm:cxn modelId="{42170FDE-3F06-4A67-A864-4105D1207BA7}" type="presParOf" srcId="{875C4B27-A7BE-415C-8A00-D5D4E91771C5}" destId="{026E5B0B-AD8E-4E74-8023-0430D690D0E4}" srcOrd="0" destOrd="0" presId="urn:microsoft.com/office/officeart/2005/8/layout/equation1"/>
    <dgm:cxn modelId="{39A9CBDF-98CC-44A7-B529-AF7E703E1F2B}" type="presParOf" srcId="{875C4B27-A7BE-415C-8A00-D5D4E91771C5}" destId="{62A9F470-C5A2-4F16-93CB-7E684FB3A9D3}" srcOrd="1" destOrd="0" presId="urn:microsoft.com/office/officeart/2005/8/layout/equation1"/>
    <dgm:cxn modelId="{B38977D3-EF42-44E4-AD0E-BDBA4C81BFA2}" type="presParOf" srcId="{875C4B27-A7BE-415C-8A00-D5D4E91771C5}" destId="{0ECFAC11-FA79-4EF8-87F5-D961D8C37DB5}" srcOrd="2" destOrd="0" presId="urn:microsoft.com/office/officeart/2005/8/layout/equation1"/>
    <dgm:cxn modelId="{0C43DF92-92C2-4740-B7F9-B9531A9272C2}" type="presParOf" srcId="{875C4B27-A7BE-415C-8A00-D5D4E91771C5}" destId="{604AE60A-3449-403E-8CD2-07E280869644}" srcOrd="3" destOrd="0" presId="urn:microsoft.com/office/officeart/2005/8/layout/equation1"/>
    <dgm:cxn modelId="{255B67F7-6540-4AA1-82A5-447F5DD81825}" type="presParOf" srcId="{875C4B27-A7BE-415C-8A00-D5D4E91771C5}" destId="{1337EFD5-5117-4D9C-B062-48010F163FF6}" srcOrd="4" destOrd="0" presId="urn:microsoft.com/office/officeart/2005/8/layout/equation1"/>
    <dgm:cxn modelId="{5665B61F-4ADB-44D3-A837-F6896C173D93}" type="presParOf" srcId="{875C4B27-A7BE-415C-8A00-D5D4E91771C5}" destId="{5A8894F2-0305-4376-86D4-98BF1152DAE6}" srcOrd="5" destOrd="0" presId="urn:microsoft.com/office/officeart/2005/8/layout/equation1"/>
    <dgm:cxn modelId="{3872AE90-2F22-403A-AFEE-6422D3A33628}" type="presParOf" srcId="{875C4B27-A7BE-415C-8A00-D5D4E91771C5}" destId="{87A86B74-6CC1-4DB9-9295-174BFEEEAB1B}" srcOrd="6" destOrd="0" presId="urn:microsoft.com/office/officeart/2005/8/layout/equation1"/>
    <dgm:cxn modelId="{45E32E08-3845-4439-93ED-31D101A7D30F}" type="presParOf" srcId="{875C4B27-A7BE-415C-8A00-D5D4E91771C5}" destId="{C30C8F52-4FF4-446F-A77C-A81BE4062F02}" srcOrd="7" destOrd="0" presId="urn:microsoft.com/office/officeart/2005/8/layout/equation1"/>
    <dgm:cxn modelId="{B7C4A059-3761-4D92-90C6-FA35A37480BB}" type="presParOf" srcId="{875C4B27-A7BE-415C-8A00-D5D4E91771C5}" destId="{C0D843CF-9022-4E30-A15D-D1D7622B180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2DBBB-BD7B-4456-BD0D-3F7D3C414713}">
      <dsp:nvSpPr>
        <dsp:cNvPr id="0" name=""/>
        <dsp:cNvSpPr/>
      </dsp:nvSpPr>
      <dsp:spPr>
        <a:xfrm>
          <a:off x="1142838" y="-19636"/>
          <a:ext cx="3570634" cy="3570634"/>
        </a:xfrm>
        <a:prstGeom prst="circularArrow">
          <a:avLst>
            <a:gd name="adj1" fmla="val 5544"/>
            <a:gd name="adj2" fmla="val 330680"/>
            <a:gd name="adj3" fmla="val 13822196"/>
            <a:gd name="adj4" fmla="val 1735786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57E9F-AFA9-4DEF-8FD5-3CCA5AFA6442}">
      <dsp:nvSpPr>
        <dsp:cNvPr id="0" name=""/>
        <dsp:cNvSpPr/>
      </dsp:nvSpPr>
      <dsp:spPr>
        <a:xfrm>
          <a:off x="2108901" y="877"/>
          <a:ext cx="1638509" cy="819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完美目标</a:t>
          </a:r>
        </a:p>
      </dsp:txBody>
      <dsp:txXfrm>
        <a:off x="2148894" y="40870"/>
        <a:ext cx="1558523" cy="739268"/>
      </dsp:txXfrm>
    </dsp:sp>
    <dsp:sp modelId="{F7E548C3-28C4-4631-BA8E-DE0268497984}">
      <dsp:nvSpPr>
        <dsp:cNvPr id="0" name=""/>
        <dsp:cNvSpPr/>
      </dsp:nvSpPr>
      <dsp:spPr>
        <a:xfrm>
          <a:off x="3557035" y="1053009"/>
          <a:ext cx="1638509" cy="8192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组织构建</a:t>
          </a:r>
        </a:p>
      </dsp:txBody>
      <dsp:txXfrm>
        <a:off x="3597028" y="1093002"/>
        <a:ext cx="1558523" cy="739268"/>
      </dsp:txXfrm>
    </dsp:sp>
    <dsp:sp modelId="{161D08D7-6E0A-4DF6-BFA9-7879D785415A}">
      <dsp:nvSpPr>
        <dsp:cNvPr id="0" name=""/>
        <dsp:cNvSpPr/>
      </dsp:nvSpPr>
      <dsp:spPr>
        <a:xfrm>
          <a:off x="3003897" y="2755393"/>
          <a:ext cx="1638509" cy="8192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人才配置</a:t>
          </a:r>
        </a:p>
      </dsp:txBody>
      <dsp:txXfrm>
        <a:off x="3043890" y="2795386"/>
        <a:ext cx="1558523" cy="739268"/>
      </dsp:txXfrm>
    </dsp:sp>
    <dsp:sp modelId="{472235C6-BA25-4C41-A4E6-7678F4DAB1A9}">
      <dsp:nvSpPr>
        <dsp:cNvPr id="0" name=""/>
        <dsp:cNvSpPr/>
      </dsp:nvSpPr>
      <dsp:spPr>
        <a:xfrm>
          <a:off x="1213905" y="2755393"/>
          <a:ext cx="1638509" cy="8192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批斗或宣言</a:t>
          </a:r>
        </a:p>
      </dsp:txBody>
      <dsp:txXfrm>
        <a:off x="1253898" y="2795386"/>
        <a:ext cx="1558523" cy="739268"/>
      </dsp:txXfrm>
    </dsp:sp>
    <dsp:sp modelId="{EF53276A-AE56-4BE8-AA63-D77316DCEF82}">
      <dsp:nvSpPr>
        <dsp:cNvPr id="0" name=""/>
        <dsp:cNvSpPr/>
      </dsp:nvSpPr>
      <dsp:spPr>
        <a:xfrm>
          <a:off x="660766" y="1053009"/>
          <a:ext cx="1638509" cy="8192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精彩的发布</a:t>
          </a:r>
        </a:p>
      </dsp:txBody>
      <dsp:txXfrm>
        <a:off x="700759" y="1093002"/>
        <a:ext cx="1558523" cy="739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E5B0B-AD8E-4E74-8023-0430D690D0E4}">
      <dsp:nvSpPr>
        <dsp:cNvPr id="0" name=""/>
        <dsp:cNvSpPr/>
      </dsp:nvSpPr>
      <dsp:spPr>
        <a:xfrm>
          <a:off x="1025" y="328711"/>
          <a:ext cx="1358800" cy="1358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近乎直觉的判断力</a:t>
          </a:r>
        </a:p>
      </dsp:txBody>
      <dsp:txXfrm>
        <a:off x="200017" y="527703"/>
        <a:ext cx="960816" cy="960816"/>
      </dsp:txXfrm>
    </dsp:sp>
    <dsp:sp modelId="{0ECFAC11-FA79-4EF8-87F5-D961D8C37DB5}">
      <dsp:nvSpPr>
        <dsp:cNvPr id="0" name=""/>
        <dsp:cNvSpPr/>
      </dsp:nvSpPr>
      <dsp:spPr>
        <a:xfrm>
          <a:off x="1470160" y="614059"/>
          <a:ext cx="788104" cy="78810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1574623" y="915430"/>
        <a:ext cx="579178" cy="185362"/>
      </dsp:txXfrm>
    </dsp:sp>
    <dsp:sp modelId="{1337EFD5-5117-4D9C-B062-48010F163FF6}">
      <dsp:nvSpPr>
        <dsp:cNvPr id="0" name=""/>
        <dsp:cNvSpPr/>
      </dsp:nvSpPr>
      <dsp:spPr>
        <a:xfrm>
          <a:off x="2368599" y="328711"/>
          <a:ext cx="1358800" cy="1358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自我坚持</a:t>
          </a:r>
        </a:p>
      </dsp:txBody>
      <dsp:txXfrm>
        <a:off x="2567591" y="527703"/>
        <a:ext cx="960816" cy="960816"/>
      </dsp:txXfrm>
    </dsp:sp>
    <dsp:sp modelId="{87A86B74-6CC1-4DB9-9295-174BFEEEAB1B}">
      <dsp:nvSpPr>
        <dsp:cNvPr id="0" name=""/>
        <dsp:cNvSpPr/>
      </dsp:nvSpPr>
      <dsp:spPr>
        <a:xfrm>
          <a:off x="3837735" y="614059"/>
          <a:ext cx="788104" cy="788104"/>
        </a:xfrm>
        <a:prstGeom prst="mathEqual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942198" y="776408"/>
        <a:ext cx="579178" cy="463406"/>
      </dsp:txXfrm>
    </dsp:sp>
    <dsp:sp modelId="{C0D843CF-9022-4E30-A15D-D1D7622B1808}">
      <dsp:nvSpPr>
        <dsp:cNvPr id="0" name=""/>
        <dsp:cNvSpPr/>
      </dsp:nvSpPr>
      <dsp:spPr>
        <a:xfrm>
          <a:off x="4736174" y="328711"/>
          <a:ext cx="1358800" cy="13588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完美主义</a:t>
          </a:r>
        </a:p>
      </dsp:txBody>
      <dsp:txXfrm>
        <a:off x="4935166" y="527703"/>
        <a:ext cx="960816" cy="960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#1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5A317-4EAC-4930-BCE8-D9BF31AECCB5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9F45-0981-41A9-96BA-B8F5013B3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4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1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65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52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27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8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3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8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9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9F45-0981-41A9-96BA-B8F5013B37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6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635646"/>
            <a:ext cx="9144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3927" r="12086" b="2849"/>
          <a:stretch>
            <a:fillRect/>
          </a:stretch>
        </p:blipFill>
        <p:spPr>
          <a:xfrm>
            <a:off x="4480418" y="627534"/>
            <a:ext cx="4663582" cy="3998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1" t="44185" b="32243"/>
          <a:stretch>
            <a:fillRect/>
          </a:stretch>
        </p:blipFill>
        <p:spPr>
          <a:xfrm>
            <a:off x="-1" y="3507854"/>
            <a:ext cx="4948121" cy="163564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251520" y="1995704"/>
            <a:ext cx="4685043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财务数据统计分析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6"/>
          <p:cNvSpPr txBox="1"/>
          <p:nvPr userDrawn="1"/>
        </p:nvSpPr>
        <p:spPr>
          <a:xfrm>
            <a:off x="539552" y="3675677"/>
            <a:ext cx="373667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公司：上海韩创电子科技有限公司</a:t>
            </a:r>
            <a:endParaRPr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地址：上海市浦东新区康桥路</a:t>
            </a:r>
            <a:r>
              <a:rPr lang="en-US" altLang="zh-CN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1100</a:t>
            </a: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86-021-58122857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ycscs_1992@163.com</a:t>
            </a:r>
            <a:endParaRPr lang="zh-CN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395536" y="2859393"/>
            <a:ext cx="252000" cy="252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568" y="2827667"/>
            <a:ext cx="1574754" cy="315453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报告人：张三丰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8" y="276964"/>
            <a:ext cx="1477000" cy="63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rgbClr val="0070C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10345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6" y="219717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logo ISUKE-微笑版-绿色-r"/>
          <p:cNvPicPr>
            <a:picLocks noChangeAspect="1"/>
          </p:cNvPicPr>
          <p:nvPr userDrawn="1"/>
        </p:nvPicPr>
        <p:blipFill>
          <a:blip r:embed="rId14">
            <a:lum bright="6000"/>
          </a:blip>
          <a:stretch>
            <a:fillRect/>
          </a:stretch>
        </p:blipFill>
        <p:spPr>
          <a:xfrm>
            <a:off x="8244205" y="4660265"/>
            <a:ext cx="671794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chrome&#19979;&#36733;/&#20052;&#24067;&#26031;%20(1).mp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alphaModFix amt="15000"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5646"/>
            <a:ext cx="9144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3927" r="12086" b="2849"/>
          <a:stretch>
            <a:fillRect/>
          </a:stretch>
        </p:blipFill>
        <p:spPr>
          <a:xfrm>
            <a:off x="4480418" y="627534"/>
            <a:ext cx="4663582" cy="3998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30778" y="2242718"/>
            <a:ext cx="468504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70C0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《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乔布斯传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》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读书分享会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909014" y="3899620"/>
            <a:ext cx="252000" cy="252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6975" y="3867785"/>
            <a:ext cx="2824480" cy="55943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刘青松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2022/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微软雅黑" panose="020B0503020204020204" pitchFamily="34" charset="-122"/>
              </a:rPr>
              <a:t>11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/19</a:t>
            </a:r>
          </a:p>
        </p:txBody>
      </p:sp>
      <p:pic>
        <p:nvPicPr>
          <p:cNvPr id="3" name="图片 2" descr="logo ISUKE-微笑版-绿色-r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23850" y="123825"/>
            <a:ext cx="672208" cy="36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pic>
        <p:nvPicPr>
          <p:cNvPr id="3" name="图片 2" descr="upload_621130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2" y="1165804"/>
            <a:ext cx="2600639" cy="2587828"/>
          </a:xfrm>
          <a:prstGeom prst="rect">
            <a:avLst/>
          </a:prstGeom>
        </p:spPr>
      </p:pic>
      <p:pic>
        <p:nvPicPr>
          <p:cNvPr id="4" name="图片 3" descr="upload_4114162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009" y="890367"/>
            <a:ext cx="4426210" cy="330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75656" y="1995686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对软件极度较真的人应该生产自己的硬件</a:t>
            </a:r>
          </a:p>
        </p:txBody>
      </p:sp>
    </p:spTree>
    <p:extLst>
      <p:ext uri="{BB962C8B-B14F-4D97-AF65-F5344CB8AC3E}">
        <p14:creationId xmlns:p14="http://schemas.microsoft.com/office/powerpoint/2010/main" val="2392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2428"/>
            <a:ext cx="3059424" cy="30422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4180" y="3849310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Diamond PMP300</a:t>
            </a:r>
          </a:p>
          <a:p>
            <a:endParaRPr lang="zh-CN" altLang="en-US" dirty="0"/>
          </a:p>
        </p:txBody>
      </p:sp>
      <p:pic>
        <p:nvPicPr>
          <p:cNvPr id="7" name="图片 6" descr="upload_9834358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63430"/>
            <a:ext cx="2804630" cy="2052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88224" y="3903831"/>
            <a:ext cx="13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iPod</a:t>
            </a:r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87624" y="280013"/>
            <a:ext cx="3763920" cy="43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en-US" altLang="zh-CN" sz="24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iPod</a:t>
            </a:r>
            <a:r>
              <a:rPr lang="en-US" altLang="zh-CN" sz="24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—1000</a:t>
            </a:r>
            <a:r>
              <a:rPr lang="zh-CN" altLang="en-US" sz="24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首歌装进口袋</a:t>
            </a:r>
            <a:endParaRPr lang="zh-CN" altLang="en-US" sz="24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45531" y="340004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$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10 million</a:t>
            </a: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707653"/>
            <a:ext cx="2129408" cy="21540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707654"/>
            <a:ext cx="3251148" cy="2154053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3245024" y="2283718"/>
            <a:ext cx="1831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245024" y="3219822"/>
            <a:ext cx="1800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1205552"/>
            <a:ext cx="1167408" cy="10042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99252" y="4312566"/>
            <a:ext cx="57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TOSHIBA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的硬盘“恰到好处”地到来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0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851670"/>
            <a:ext cx="2478410" cy="16716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639556"/>
            <a:ext cx="3816424" cy="20959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59832" y="401191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成熟的火线接口技术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6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9592" y="84355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如何优雅地从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首歌中找到我要听的那首歌？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83718"/>
            <a:ext cx="2270099" cy="11388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9592" y="2107425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乔布斯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菜单里找到任何一项功能的按键次数都不能超过三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1404" y="3817568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如此完美的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iPod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销量如何？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2648" y="4224694"/>
            <a:ext cx="201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12.5W/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首年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0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7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4676" y="279737"/>
            <a:ext cx="313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乔布斯的执拗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68203" y="3343206"/>
            <a:ext cx="4176464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6612" y="3897938"/>
            <a:ext cx="135607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422484" y="3213862"/>
            <a:ext cx="45719" cy="13534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90386" y="3302556"/>
            <a:ext cx="104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windows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1628987" y="386288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mac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838178" y="3323516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75%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926195" y="3816988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3%</a:t>
            </a:r>
            <a:endParaRPr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8" y="1357465"/>
            <a:ext cx="1665654" cy="1684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357465"/>
            <a:ext cx="1981447" cy="1684800"/>
          </a:xfrm>
          <a:prstGeom prst="rect">
            <a:avLst/>
          </a:prstGeom>
        </p:spPr>
      </p:pic>
      <p:pic>
        <p:nvPicPr>
          <p:cNvPr id="19" name="图片 18" descr="upload_0952096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506" y="1495724"/>
            <a:ext cx="2374984" cy="1408282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2377242" y="1995686"/>
            <a:ext cx="898614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257303" y="2018928"/>
            <a:ext cx="898614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箭头 2"/>
          <p:cNvSpPr/>
          <p:nvPr/>
        </p:nvSpPr>
        <p:spPr>
          <a:xfrm>
            <a:off x="5257303" y="2163861"/>
            <a:ext cx="898614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箭头 20"/>
          <p:cNvSpPr/>
          <p:nvPr/>
        </p:nvSpPr>
        <p:spPr>
          <a:xfrm>
            <a:off x="2359470" y="2172315"/>
            <a:ext cx="898614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1560" y="4683617"/>
            <a:ext cx="652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除非地狱结了冰，否则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用户永远也用不上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iPod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8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 animBg="1"/>
      <p:bldP spid="20" grpId="0" animBg="1"/>
      <p:bldP spid="3" grpId="0" animBg="1"/>
      <p:bldP spid="21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4676" y="279737"/>
            <a:ext cx="313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Hell froze over</a:t>
            </a:r>
            <a:endParaRPr lang="zh-CN" altLang="en-US" sz="2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081402" y="2782192"/>
            <a:ext cx="678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苹果正式发布了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iTunes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，真香！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5615" y="1823352"/>
            <a:ext cx="678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What  happen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3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64517" y="411510"/>
            <a:ext cx="7219851" cy="4680268"/>
            <a:chOff x="664517" y="339502"/>
            <a:chExt cx="7920000" cy="4752624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435069" y="501532"/>
              <a:ext cx="0" cy="4320000"/>
            </a:xfrm>
            <a:prstGeom prst="line">
              <a:avLst/>
            </a:prstGeom>
            <a:ln w="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664517" y="339502"/>
              <a:ext cx="7920000" cy="4483546"/>
              <a:chOff x="664517" y="339502"/>
              <a:chExt cx="7920000" cy="4483546"/>
            </a:xfrm>
          </p:grpSpPr>
          <p:cxnSp>
            <p:nvCxnSpPr>
              <p:cNvPr id="38" name="直接箭头连接符 37"/>
              <p:cNvCxnSpPr/>
              <p:nvPr/>
            </p:nvCxnSpPr>
            <p:spPr>
              <a:xfrm flipV="1">
                <a:off x="664517" y="4823048"/>
                <a:ext cx="7920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683568" y="339502"/>
                <a:ext cx="6460" cy="4464497"/>
              </a:xfrm>
              <a:prstGeom prst="straightConnector1">
                <a:avLst/>
              </a:prstGeom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/>
            <p:cNvSpPr/>
            <p:nvPr/>
          </p:nvSpPr>
          <p:spPr>
            <a:xfrm>
              <a:off x="1551684" y="4842098"/>
              <a:ext cx="490960" cy="250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2001</a:t>
              </a:r>
              <a:endParaRPr lang="zh-CN" altLang="en-US" sz="1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461629" y="4811042"/>
              <a:ext cx="490960" cy="250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2006</a:t>
              </a:r>
              <a:endParaRPr lang="zh-CN" altLang="en-US" sz="10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3365787" y="4811042"/>
              <a:ext cx="490960" cy="250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2003</a:t>
              </a:r>
              <a:endParaRPr lang="zh-CN" altLang="en-US" sz="10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4624190" y="4811042"/>
              <a:ext cx="490960" cy="250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2004</a:t>
              </a:r>
              <a:endParaRPr lang="zh-CN" altLang="en-US" sz="10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6009203" y="4817928"/>
              <a:ext cx="490960" cy="250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2005</a:t>
              </a:r>
              <a:endParaRPr lang="zh-CN" altLang="en-US" sz="1000" dirty="0"/>
            </a:p>
          </p:txBody>
        </p:sp>
        <p:cxnSp>
          <p:nvCxnSpPr>
            <p:cNvPr id="36" name="直接连接符 35"/>
            <p:cNvCxnSpPr/>
            <p:nvPr/>
          </p:nvCxnSpPr>
          <p:spPr>
            <a:xfrm flipH="1" flipV="1">
              <a:off x="1797164" y="444027"/>
              <a:ext cx="0" cy="4320000"/>
            </a:xfrm>
            <a:prstGeom prst="line">
              <a:avLst/>
            </a:prstGeom>
            <a:ln w="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2786998" y="476085"/>
              <a:ext cx="0" cy="4320000"/>
            </a:xfrm>
            <a:prstGeom prst="line">
              <a:avLst/>
            </a:prstGeom>
            <a:ln w="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401983" y="4743856"/>
            <a:ext cx="59010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97369" y="4573795"/>
            <a:ext cx="590104" cy="229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196043" y="4165833"/>
            <a:ext cx="590104" cy="62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494252" y="2211710"/>
            <a:ext cx="590104" cy="2607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790208" y="514444"/>
            <a:ext cx="590104" cy="4291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427703" y="4389129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12.5</a:t>
            </a:r>
            <a:endParaRPr lang="zh-CN" altLang="en-US" b="1" dirty="0"/>
          </a:p>
        </p:txBody>
      </p:sp>
      <p:sp>
        <p:nvSpPr>
          <p:cNvPr id="45" name="矩形 44"/>
          <p:cNvSpPr/>
          <p:nvPr/>
        </p:nvSpPr>
        <p:spPr>
          <a:xfrm>
            <a:off x="251583" y="204155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销量：万台</a:t>
            </a:r>
            <a:endParaRPr lang="zh-CN" altLang="en-US" sz="1000" b="1" dirty="0"/>
          </a:p>
        </p:txBody>
      </p:sp>
      <p:sp>
        <p:nvSpPr>
          <p:cNvPr id="46" name="矩形 45"/>
          <p:cNvSpPr/>
          <p:nvPr/>
        </p:nvSpPr>
        <p:spPr>
          <a:xfrm>
            <a:off x="3095866" y="424769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90</a:t>
            </a:r>
            <a:endParaRPr lang="zh-CN" altLang="en-US" b="1" dirty="0"/>
          </a:p>
        </p:txBody>
      </p:sp>
      <p:sp>
        <p:nvSpPr>
          <p:cNvPr id="47" name="矩形 46"/>
          <p:cNvSpPr/>
          <p:nvPr/>
        </p:nvSpPr>
        <p:spPr>
          <a:xfrm>
            <a:off x="4231596" y="3796501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440</a:t>
            </a:r>
            <a:endParaRPr lang="zh-CN" altLang="en-US" b="1" dirty="0"/>
          </a:p>
        </p:txBody>
      </p:sp>
      <p:sp>
        <p:nvSpPr>
          <p:cNvPr id="48" name="矩形 47"/>
          <p:cNvSpPr/>
          <p:nvPr/>
        </p:nvSpPr>
        <p:spPr>
          <a:xfrm>
            <a:off x="5494252" y="186596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2250</a:t>
            </a:r>
            <a:endParaRPr lang="zh-CN" altLang="en-US" b="1" dirty="0"/>
          </a:p>
        </p:txBody>
      </p:sp>
      <p:sp>
        <p:nvSpPr>
          <p:cNvPr id="49" name="矩形 48"/>
          <p:cNvSpPr/>
          <p:nvPr/>
        </p:nvSpPr>
        <p:spPr>
          <a:xfrm>
            <a:off x="6752924" y="20147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3940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2364146" y="909645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iPod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9645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  <p:bldP spid="43" grpId="0" animBg="1"/>
      <p:bldP spid="44" grpId="0"/>
      <p:bldP spid="46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4676" y="279737"/>
            <a:ext cx="313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解决音乐盗版问题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73521" y="3618669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全美消费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下载盗版音乐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80931"/>
            <a:ext cx="2340147" cy="15817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768962" y="1203599"/>
            <a:ext cx="4956776" cy="608631"/>
            <a:chOff x="1093590" y="4553712"/>
            <a:chExt cx="10620463" cy="1429615"/>
          </a:xfrm>
        </p:grpSpPr>
        <p:grpSp>
          <p:nvGrpSpPr>
            <p:cNvPr id="9" name="组合 8"/>
            <p:cNvGrpSpPr/>
            <p:nvPr/>
          </p:nvGrpSpPr>
          <p:grpSpPr>
            <a:xfrm>
              <a:off x="1093590" y="4675092"/>
              <a:ext cx="10620463" cy="1308235"/>
              <a:chOff x="1158066" y="4846876"/>
              <a:chExt cx="10620463" cy="1308235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158066" y="5469524"/>
                <a:ext cx="10620463" cy="685587"/>
                <a:chOff x="789263" y="5704832"/>
                <a:chExt cx="10620463" cy="685587"/>
              </a:xfrm>
            </p:grpSpPr>
            <p:cxnSp>
              <p:nvCxnSpPr>
                <p:cNvPr id="13" name="直接箭头连接符 12"/>
                <p:cNvCxnSpPr/>
                <p:nvPr/>
              </p:nvCxnSpPr>
              <p:spPr>
                <a:xfrm flipV="1">
                  <a:off x="789263" y="5704832"/>
                  <a:ext cx="10620463" cy="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5715096" y="6010877"/>
                  <a:ext cx="2673019" cy="3795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zh-CN" sz="1050" b="1" dirty="0" smtClean="0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iPod</a:t>
                  </a:r>
                  <a:r>
                    <a:rPr kumimoji="1" lang="zh-CN" altLang="en-US" sz="1050" b="1" dirty="0" smtClean="0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诞生</a:t>
                  </a:r>
                  <a:endParaRPr kumimoji="1" lang="zh-CN" altLang="en-US" sz="1050" b="1" dirty="0" smtClean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 rot="10800000">
                  <a:off x="6152304" y="5712404"/>
                  <a:ext cx="95557" cy="715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7747178" y="4846876"/>
                <a:ext cx="52011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endParaRPr kumimoji="1" lang="zh-CN" altLang="en-US" sz="1200" dirty="0" smtClean="0">
                  <a:solidFill>
                    <a:srgbClr val="E9002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10" name="直接连接符 9"/>
            <p:cNvCxnSpPr>
              <a:endCxn id="15" idx="3"/>
            </p:cNvCxnSpPr>
            <p:nvPr/>
          </p:nvCxnSpPr>
          <p:spPr>
            <a:xfrm>
              <a:off x="6504409" y="4553712"/>
              <a:ext cx="0" cy="7516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934" y="2104792"/>
            <a:ext cx="2352349" cy="122587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48285" y="3623226"/>
            <a:ext cx="313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iTunes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高度绑定，一体化服务秒杀盗版平台。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首年卖出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首正版音乐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1313738" y="333982"/>
            <a:ext cx="18856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charset="0"/>
                <a:ea typeface="微软雅黑" charset="0"/>
              </a:rPr>
              <a:t>成员介绍</a:t>
            </a:r>
            <a:endParaRPr lang="zh-CN" altLang="en-US" sz="2400" b="1" dirty="0">
              <a:latin typeface="微软雅黑" charset="0"/>
              <a:ea typeface="微软雅黑" charset="0"/>
            </a:endParaRPr>
          </a:p>
        </p:txBody>
      </p:sp>
      <p:sp>
        <p:nvSpPr>
          <p:cNvPr id="4" name="矩形 55"/>
          <p:cNvSpPr>
            <a:spLocks noChangeArrowheads="1"/>
          </p:cNvSpPr>
          <p:nvPr/>
        </p:nvSpPr>
        <p:spPr bwMode="auto">
          <a:xfrm>
            <a:off x="1043608" y="1203598"/>
            <a:ext cx="414340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卓越队</a:t>
            </a:r>
            <a:endParaRPr lang="en-US" altLang="zh-CN" sz="2400" b="1" spc="3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174775"/>
              </p:ext>
            </p:extLst>
          </p:nvPr>
        </p:nvGraphicFramePr>
        <p:xfrm>
          <a:off x="1114198" y="1772984"/>
          <a:ext cx="18958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>
                  <a:extLst>
                    <a:ext uri="{9D8B030D-6E8A-4147-A177-3AD203B41FA5}">
                      <a16:colId xmlns:a16="http://schemas.microsoft.com/office/drawing/2014/main" val="2705849282"/>
                    </a:ext>
                  </a:extLst>
                </a:gridCol>
              </a:tblGrid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成员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625060"/>
                  </a:ext>
                </a:extLst>
              </a:tr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方锦旗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91420"/>
                  </a:ext>
                </a:extLst>
              </a:tr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龙旦平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512893"/>
                  </a:ext>
                </a:extLst>
              </a:tr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刘志飞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08567"/>
                  </a:ext>
                </a:extLst>
              </a:tr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胡婷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189102"/>
                  </a:ext>
                </a:extLst>
              </a:tr>
              <a:tr h="2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刘青松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43315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830485"/>
            <a:ext cx="3245056" cy="3768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50" y="250505"/>
            <a:ext cx="142090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b="1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绝对掌控力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608296" y="719868"/>
          <a:ext cx="5856312" cy="357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421327" y="304369"/>
            <a:ext cx="261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为自己设定发明改变世界的消费类电子产品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65799" y="1702475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重组董事会，亲自设计办公室环境，成立产品线团队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16216" y="357986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人只分为“天才”和“蠢材”，挖掘精英中的精英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5276" y="3476751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每一次的产品评审就像一场批斗或宣言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7324" y="119464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掌控渠道，对发布演讲进行精心设计和预演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16932" y="4624075"/>
            <a:ext cx="351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绝对的掌控力，为了改变世界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50" y="250505"/>
            <a:ext cx="1933867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b="1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残酷的完美主义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524000" y="788540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498629" y="2739573"/>
            <a:ext cx="2146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前沿技术的应用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不局限已有技术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只有</a:t>
            </a:r>
            <a:r>
              <a:rPr lang="en-US" altLang="zh-CN" dirty="0"/>
              <a:t>A</a:t>
            </a:r>
            <a:r>
              <a:rPr lang="zh-CN" altLang="en-US" dirty="0"/>
              <a:t>方案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从不考虑难度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193628" y="2739573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前瞻性眼光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不断积累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不妥协的审美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8184" y="2739573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艺术产品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契合用户心智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50" y="250505"/>
            <a:ext cx="90794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b="1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专注</a:t>
            </a:r>
            <a:r>
              <a:rPr lang="zh-CN" altLang="en-US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力</a:t>
            </a:r>
            <a:endParaRPr lang="zh-CN" altLang="en-US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1079612" y="1923678"/>
            <a:ext cx="69847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4572000" y="627535"/>
            <a:ext cx="0" cy="21602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1780" y="12040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台式机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45587" y="12035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45587" y="22837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专业级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1780" y="23052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消费级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744924" y="4535931"/>
            <a:ext cx="365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专注力，为了达到极致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9592" y="3169360"/>
            <a:ext cx="7632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次入主苹果公司，把繁杂冗余的产品线全部砍掉，只保留“技术领先，盈利丰厚的产品”，明确四格战略。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50" y="250505"/>
            <a:ext cx="1933867" cy="5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8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思考与启发</a:t>
            </a:r>
            <a:endParaRPr lang="zh-CN" altLang="en-US" sz="28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54768" y="1241198"/>
            <a:ext cx="6695308" cy="27330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b="1" dirty="0"/>
              <a:t>一</a:t>
            </a:r>
            <a:r>
              <a:rPr lang="zh-CN" altLang="en-US" b="1" dirty="0" smtClean="0"/>
              <a:t>、认识自己</a:t>
            </a:r>
            <a:endParaRPr lang="zh-CN" altLang="en-US" b="1" dirty="0"/>
          </a:p>
          <a:p>
            <a:r>
              <a:rPr lang="zh-CN" altLang="en-US" dirty="0"/>
              <a:t> 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自驱力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更新自我认知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upload_7165028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68" y="2427734"/>
            <a:ext cx="1969208" cy="2410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54768" y="1241198"/>
            <a:ext cx="6695308" cy="27330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b="1" dirty="0"/>
              <a:t>二、专注力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做减法，去掉不需要的东西，只留下最需要的一样或两样，把注意力集中在最终要的事上。</a:t>
            </a: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调动</a:t>
            </a:r>
            <a:r>
              <a:rPr lang="zh-CN" altLang="en-US" dirty="0"/>
              <a:t>所有的资源用</a:t>
            </a:r>
            <a:r>
              <a:rPr lang="zh-CN" altLang="en-US" dirty="0" smtClean="0"/>
              <a:t>在重要</a:t>
            </a:r>
            <a:r>
              <a:rPr lang="zh-CN" altLang="en-US" dirty="0"/>
              <a:t>的事情上。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184650" y="250505"/>
            <a:ext cx="1933867" cy="5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8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思考与启发</a:t>
            </a:r>
            <a:endParaRPr lang="zh-CN" altLang="en-US" sz="28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54768" y="1241198"/>
            <a:ext cx="6695308" cy="27330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b="1" dirty="0"/>
              <a:t>三、追求卓越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“</a:t>
            </a:r>
            <a:r>
              <a:rPr lang="zh-CN" altLang="en-US" dirty="0"/>
              <a:t>有时候，‘做到最好’是‘做得很好’的敌人。”</a:t>
            </a:r>
          </a:p>
          <a:p>
            <a:endParaRPr lang="zh-CN" altLang="en-US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只有积累，机遇来临时才能抓住，领先于他人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他山之石，可以攻玉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184650" y="250505"/>
            <a:ext cx="1933867" cy="5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8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思考与启发</a:t>
            </a:r>
            <a:endParaRPr lang="zh-CN" altLang="en-US" sz="28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pic>
        <p:nvPicPr>
          <p:cNvPr id="6" name="图片 5" descr="upload_983435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931789"/>
            <a:ext cx="2752071" cy="2014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54768" y="1241198"/>
            <a:ext cx="6695308" cy="27330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b="1" dirty="0"/>
              <a:t>四、双赢思维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生活</a:t>
            </a:r>
            <a:r>
              <a:rPr lang="zh-CN" altLang="en-US" dirty="0"/>
              <a:t>是一个合作的舞台，不是角斗场。</a:t>
            </a:r>
          </a:p>
          <a:p>
            <a:r>
              <a:rPr lang="zh-CN" altLang="en-US" dirty="0"/>
              <a:t>世界之大，人人都有足够的立足之地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更新自己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 descr="upload_983435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56" y="2733022"/>
            <a:ext cx="2804630" cy="205275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1184650" y="250505"/>
            <a:ext cx="1933867" cy="5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8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思考与启发</a:t>
            </a:r>
            <a:endParaRPr lang="zh-CN" altLang="en-US" sz="28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35646"/>
            <a:ext cx="9144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3927" r="12086" b="2849"/>
          <a:stretch>
            <a:fillRect/>
          </a:stretch>
        </p:blipFill>
        <p:spPr>
          <a:xfrm>
            <a:off x="4480418" y="627534"/>
            <a:ext cx="4663582" cy="3998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18"/>
          <p:cNvSpPr txBox="1"/>
          <p:nvPr/>
        </p:nvSpPr>
        <p:spPr>
          <a:xfrm>
            <a:off x="754941" y="218723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22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感谢聆听</a:t>
            </a:r>
          </a:p>
        </p:txBody>
      </p:sp>
      <p:pic>
        <p:nvPicPr>
          <p:cNvPr id="6" name="图片 5" descr="logo ISUKE-微笑版-绿色-r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23850" y="123825"/>
            <a:ext cx="672303" cy="3600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755576" y="0"/>
            <a:ext cx="2346338" cy="1290646"/>
          </a:xfrm>
          <a:prstGeom prst="triangle">
            <a:avLst/>
          </a:prstGeom>
          <a:solidFill>
            <a:srgbClr val="66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286730" y="0"/>
            <a:ext cx="2582390" cy="14204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68" y="60982"/>
            <a:ext cx="1729667" cy="638560"/>
          </a:xfrm>
          <a:prstGeom prst="rect">
            <a:avLst/>
          </a:prstGeom>
          <a:noFill/>
        </p:spPr>
        <p:txBody>
          <a:bodyPr wrap="square" lIns="99834" tIns="49917" rIns="99834" bIns="49917" rtlCol="0">
            <a:spAutoFit/>
          </a:bodyPr>
          <a:lstStyle/>
          <a:p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目录页</a:t>
            </a:r>
          </a:p>
        </p:txBody>
      </p:sp>
      <p:sp>
        <p:nvSpPr>
          <p:cNvPr id="40" name="椭圆 3"/>
          <p:cNvSpPr/>
          <p:nvPr/>
        </p:nvSpPr>
        <p:spPr bwMode="auto">
          <a:xfrm rot="3152971">
            <a:off x="2395361" y="1296000"/>
            <a:ext cx="1037094" cy="67645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50000"/>
                  <a:alpha val="27000"/>
                </a:schemeClr>
              </a:gs>
              <a:gs pos="2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" name="组合 43"/>
          <p:cNvGrpSpPr/>
          <p:nvPr/>
        </p:nvGrpSpPr>
        <p:grpSpPr>
          <a:xfrm>
            <a:off x="2795638" y="1065600"/>
            <a:ext cx="468000" cy="575348"/>
            <a:chOff x="3059833" y="1164317"/>
            <a:chExt cx="460437" cy="575348"/>
          </a:xfrm>
        </p:grpSpPr>
        <p:sp>
          <p:nvSpPr>
            <p:cNvPr id="41" name="椭圆 6"/>
            <p:cNvSpPr/>
            <p:nvPr/>
          </p:nvSpPr>
          <p:spPr bwMode="auto">
            <a:xfrm rot="3152971">
              <a:off x="3001052" y="1223098"/>
              <a:ext cx="568567" cy="451006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椭圆 6"/>
            <p:cNvSpPr/>
            <p:nvPr/>
          </p:nvSpPr>
          <p:spPr bwMode="auto">
            <a:xfrm rot="3152971">
              <a:off x="3006084" y="1253492"/>
              <a:ext cx="536336" cy="421785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TextBox 23"/>
            <p:cNvSpPr txBox="1">
              <a:spLocks noChangeArrowheads="1"/>
            </p:cNvSpPr>
            <p:nvPr/>
          </p:nvSpPr>
          <p:spPr bwMode="auto">
            <a:xfrm>
              <a:off x="3084901" y="1278000"/>
              <a:ext cx="43536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椭圆 3"/>
          <p:cNvSpPr/>
          <p:nvPr/>
        </p:nvSpPr>
        <p:spPr bwMode="auto">
          <a:xfrm rot="3152971">
            <a:off x="2395359" y="2446530"/>
            <a:ext cx="1037093" cy="67652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50000"/>
                  <a:alpha val="27000"/>
                </a:schemeClr>
              </a:gs>
              <a:gs pos="2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44"/>
          <p:cNvGrpSpPr/>
          <p:nvPr/>
        </p:nvGrpSpPr>
        <p:grpSpPr>
          <a:xfrm>
            <a:off x="2797200" y="2216130"/>
            <a:ext cx="449593" cy="578435"/>
            <a:chOff x="3059832" y="2068459"/>
            <a:chExt cx="461271" cy="576475"/>
          </a:xfrm>
        </p:grpSpPr>
        <p:sp>
          <p:nvSpPr>
            <p:cNvPr id="33" name="椭圆 6"/>
            <p:cNvSpPr/>
            <p:nvPr/>
          </p:nvSpPr>
          <p:spPr bwMode="auto">
            <a:xfrm rot="3152971">
              <a:off x="2997311" y="2130980"/>
              <a:ext cx="568567" cy="443525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椭圆 6"/>
            <p:cNvSpPr/>
            <p:nvPr/>
          </p:nvSpPr>
          <p:spPr bwMode="auto">
            <a:xfrm rot="3152971">
              <a:off x="3006107" y="2157610"/>
              <a:ext cx="536335" cy="421830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TextBox 48"/>
            <p:cNvSpPr txBox="1">
              <a:spLocks noChangeArrowheads="1"/>
            </p:cNvSpPr>
            <p:nvPr/>
          </p:nvSpPr>
          <p:spPr bwMode="auto">
            <a:xfrm>
              <a:off x="3085687" y="2183269"/>
              <a:ext cx="4354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椭圆 3"/>
          <p:cNvSpPr/>
          <p:nvPr/>
        </p:nvSpPr>
        <p:spPr bwMode="auto">
          <a:xfrm rot="3152971">
            <a:off x="2395359" y="3668815"/>
            <a:ext cx="1037093" cy="67652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50000"/>
                  <a:alpha val="27000"/>
                </a:schemeClr>
              </a:gs>
              <a:gs pos="2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97200" y="3438416"/>
            <a:ext cx="452226" cy="578433"/>
            <a:chOff x="3059833" y="2972599"/>
            <a:chExt cx="461111" cy="576474"/>
          </a:xfrm>
        </p:grpSpPr>
        <p:sp>
          <p:nvSpPr>
            <p:cNvPr id="27" name="椭圆 6"/>
            <p:cNvSpPr/>
            <p:nvPr/>
          </p:nvSpPr>
          <p:spPr bwMode="auto">
            <a:xfrm rot="3152971">
              <a:off x="2999449" y="3032982"/>
              <a:ext cx="568567" cy="447800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6"/>
            <p:cNvSpPr/>
            <p:nvPr/>
          </p:nvSpPr>
          <p:spPr bwMode="auto">
            <a:xfrm rot="3152971">
              <a:off x="3006108" y="3061749"/>
              <a:ext cx="536335" cy="421831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TextBox 49"/>
            <p:cNvSpPr txBox="1">
              <a:spLocks noChangeArrowheads="1"/>
            </p:cNvSpPr>
            <p:nvPr/>
          </p:nvSpPr>
          <p:spPr bwMode="auto">
            <a:xfrm>
              <a:off x="3085528" y="3087408"/>
              <a:ext cx="4354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矩形 55"/>
          <p:cNvSpPr>
            <a:spLocks noChangeArrowheads="1"/>
          </p:cNvSpPr>
          <p:nvPr/>
        </p:nvSpPr>
        <p:spPr bwMode="auto">
          <a:xfrm>
            <a:off x="3492175" y="1135692"/>
            <a:ext cx="414340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书籍简介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91865" y="2284730"/>
            <a:ext cx="38804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呈现与分析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1865" y="3507105"/>
            <a:ext cx="36144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思考与启发</a:t>
            </a:r>
            <a:endParaRPr 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53913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1313738" y="333982"/>
            <a:ext cx="18856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charset="0"/>
                <a:ea typeface="微软雅黑" charset="0"/>
              </a:rPr>
              <a:t>书籍简介</a:t>
            </a:r>
            <a:endParaRPr lang="zh-CN" altLang="en-US" sz="24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1419622"/>
            <a:ext cx="6624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本书讲述了乔布斯这位极具创造力的企业家，他如过山车般精彩的人生和犀利激越的性格，充满追求完美和誓不罢休的激情，他创造出个人电脑、动画电影、音乐、手机、平板电脑以及数字出版等</a:t>
            </a:r>
            <a:r>
              <a:rPr lang="en-US" altLang="zh-CN" dirty="0"/>
              <a:t>6</a:t>
            </a:r>
            <a:r>
              <a:rPr lang="zh-CN" altLang="en-US" dirty="0"/>
              <a:t>大产业的颠覆性变革的事迹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他的激情、精力、欲望、完美主义、艺术修养、残暴还有对掌控权的迷恋塑造出的商业哲学一览无余。</a:t>
            </a:r>
          </a:p>
        </p:txBody>
      </p:sp>
    </p:spTree>
    <p:extLst>
      <p:ext uri="{BB962C8B-B14F-4D97-AF65-F5344CB8AC3E}">
        <p14:creationId xmlns:p14="http://schemas.microsoft.com/office/powerpoint/2010/main" val="279344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7" y="1491630"/>
            <a:ext cx="5112568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史蒂夫</a:t>
            </a:r>
            <a:r>
              <a:rPr lang="zh-CN" sz="2800" dirty="0">
                <a:solidFill>
                  <a:srgbClr val="333333"/>
                </a:solidFill>
                <a:latin typeface="微软雅黑" charset="0"/>
                <a:ea typeface="微软雅黑" charset="0"/>
                <a:sym typeface="+mn-ea"/>
              </a:rPr>
              <a:t>·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乔布斯（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 Jobs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苹果公司联合创始人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职责：改变世界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使命：让科技艺术成为消费品。</a:t>
            </a:r>
          </a:p>
        </p:txBody>
      </p:sp>
      <p:pic>
        <p:nvPicPr>
          <p:cNvPr id="4" name="图片 3" descr="upload_3039885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33" y="563621"/>
            <a:ext cx="2613450" cy="3900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3738" y="333982"/>
            <a:ext cx="18856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charset="0"/>
                <a:ea typeface="微软雅黑" charset="0"/>
              </a:rPr>
              <a:t>书籍简介</a:t>
            </a:r>
            <a:endParaRPr lang="zh-CN" altLang="en-US" sz="2400" b="1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50" y="250505"/>
            <a:ext cx="1677386" cy="43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4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呈现与分析</a:t>
            </a:r>
            <a:endParaRPr lang="zh-CN" altLang="en-US" sz="24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41998" y="1893951"/>
            <a:ext cx="150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1998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iMac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851920" y="1893951"/>
            <a:ext cx="16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1984</a:t>
            </a:r>
            <a:r>
              <a:rPr lang="zh-CN" altLang="en-US" dirty="0" smtClean="0"/>
              <a:t>：麦金塔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481542" y="2322986"/>
            <a:ext cx="4704306" cy="1688924"/>
            <a:chOff x="898749" y="1133736"/>
            <a:chExt cx="4704306" cy="16889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1608" y="1137860"/>
              <a:ext cx="1981447" cy="16848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749" y="1133736"/>
              <a:ext cx="2666152" cy="1684800"/>
            </a:xfrm>
            <a:prstGeom prst="rect">
              <a:avLst/>
            </a:prstGeom>
          </p:spPr>
        </p:pic>
      </p:grpSp>
      <p:pic>
        <p:nvPicPr>
          <p:cNvPr id="5" name="图片 4" descr="upload_5154077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78" y="2322986"/>
            <a:ext cx="2016946" cy="16589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8077" y="1953654"/>
            <a:ext cx="17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1977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Apple Ⅱ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77" y="1166270"/>
            <a:ext cx="1665654" cy="1684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01" y="3171114"/>
            <a:ext cx="1688899" cy="1684800"/>
          </a:xfrm>
          <a:prstGeom prst="rect">
            <a:avLst/>
          </a:prstGeom>
        </p:spPr>
      </p:pic>
      <p:pic>
        <p:nvPicPr>
          <p:cNvPr id="5" name="图片 4" descr="upload_4263043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258" y="3173144"/>
            <a:ext cx="1819166" cy="1831977"/>
          </a:xfrm>
          <a:prstGeom prst="rect">
            <a:avLst/>
          </a:prstGeom>
        </p:spPr>
      </p:pic>
      <p:pic>
        <p:nvPicPr>
          <p:cNvPr id="6" name="图片 5" descr="upload_2945691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313" y="3173144"/>
            <a:ext cx="1562946" cy="17294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99532" y="481704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iCloud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006715" y="477416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iPhone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373935" y="4817046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iPad</a:t>
            </a:r>
            <a:endParaRPr lang="zh-CN" altLang="en-US" dirty="0"/>
          </a:p>
        </p:txBody>
      </p:sp>
      <p:pic>
        <p:nvPicPr>
          <p:cNvPr id="9" name="图片 8" descr="upload_0952096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647" y="1166270"/>
            <a:ext cx="2374984" cy="14082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82794" y="796938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2001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iPod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52525" y="803721"/>
            <a:ext cx="148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2000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iTunes</a:t>
            </a:r>
            <a:endParaRPr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184650" y="250505"/>
            <a:ext cx="1677386" cy="43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4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呈现与分析</a:t>
            </a:r>
            <a:endParaRPr lang="zh-CN" altLang="en-US" sz="2400" b="1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pload_793741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61" y="1319536"/>
            <a:ext cx="5380632" cy="3183541"/>
          </a:xfrm>
          <a:prstGeom prst="rect">
            <a:avLst/>
          </a:prstGeom>
        </p:spPr>
      </p:pic>
      <p:pic>
        <p:nvPicPr>
          <p:cNvPr id="5" name="图片 4" descr="upload_4838036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6" y="160138"/>
            <a:ext cx="3260407" cy="24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178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7624" y="280013"/>
            <a:ext cx="1985163" cy="43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>
              <a:defRPr/>
            </a:pPr>
            <a:r>
              <a:rPr lang="zh-CN" altLang="en-US" sz="2400" b="1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乔布斯的特性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54180" y="5917921"/>
            <a:ext cx="815909" cy="338706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>
                <a:solidFill>
                  <a:prstClr val="black"/>
                </a:solidFill>
              </a:rPr>
              <a:t>延迟符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934670" y="1094604"/>
            <a:ext cx="4221330" cy="3277346"/>
            <a:chOff x="1934670" y="1094604"/>
            <a:chExt cx="4221330" cy="3277346"/>
          </a:xfrm>
        </p:grpSpPr>
        <p:grpSp>
          <p:nvGrpSpPr>
            <p:cNvPr id="17" name="组合 16"/>
            <p:cNvGrpSpPr/>
            <p:nvPr/>
          </p:nvGrpSpPr>
          <p:grpSpPr>
            <a:xfrm>
              <a:off x="1934670" y="2327150"/>
              <a:ext cx="3401564" cy="798810"/>
              <a:chOff x="2267744" y="1895102"/>
              <a:chExt cx="3401564" cy="79881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2267744" y="1901824"/>
                <a:ext cx="1368152" cy="792088"/>
              </a:xfrm>
              <a:prstGeom prst="ellipse">
                <a:avLst/>
              </a:prstGeom>
              <a:solidFill>
                <a:srgbClr val="4F81BD">
                  <a:alpha val="100000"/>
                </a:srgbClr>
              </a:solidFill>
              <a:ln w="25400" cap="flat" cmpd="sng" algn="ctr">
                <a:solidFill>
                  <a:srgbClr val="5C4776"/>
                </a:solidFill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掌控力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112986" y="1895102"/>
                <a:ext cx="1556322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完美主义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2988000" y="3579862"/>
              <a:ext cx="3168000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永不止境的创新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2988000" y="1094604"/>
              <a:ext cx="3168000" cy="7920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为了改变世界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5813324" y="2347316"/>
            <a:ext cx="1368152" cy="792088"/>
          </a:xfrm>
          <a:prstGeom prst="ellipse">
            <a:avLst/>
          </a:prstGeom>
          <a:solidFill>
            <a:srgbClr val="4F81BD">
              <a:alpha val="100000"/>
            </a:srgbClr>
          </a:solidFill>
          <a:ln w="25400" cap="flat" cmpd="sng" algn="ctr">
            <a:solidFill>
              <a:srgbClr val="5C4776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专注力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768</Words>
  <Application>Microsoft Office PowerPoint</Application>
  <PresentationFormat>全屏显示(16:9)</PresentationFormat>
  <Paragraphs>190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宋体</vt:lpstr>
      <vt:lpstr>Microsoft YaHei</vt:lpstr>
      <vt:lpstr>Microsoft YaHei</vt:lpstr>
      <vt:lpstr>Arial</vt:lpstr>
      <vt:lpstr>Calibri</vt:lpstr>
      <vt:lpstr>Wingdings</vt:lpstr>
      <vt:lpstr>webwppDefTheme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数据统计金融银行报表财务报告ppt模板</dc:title>
  <dc:creator>dell</dc:creator>
  <cp:lastModifiedBy>Windows User</cp:lastModifiedBy>
  <cp:revision>34</cp:revision>
  <dcterms:created xsi:type="dcterms:W3CDTF">2022-11-17T09:39:19Z</dcterms:created>
  <dcterms:modified xsi:type="dcterms:W3CDTF">2022-11-18T12:22:17Z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AEF14A6F0DBC4A5AA7D00471B81C7871</vt:lpwstr>
  </property>
</Properties>
</file>